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4"/>
  </p:sldMasterIdLst>
  <p:sldIdLst>
    <p:sldId id="256" r:id="rId5"/>
    <p:sldId id="274" r:id="rId6"/>
    <p:sldId id="265" r:id="rId7"/>
    <p:sldId id="257" r:id="rId8"/>
    <p:sldId id="266" r:id="rId9"/>
    <p:sldId id="275" r:id="rId10"/>
    <p:sldId id="279" r:id="rId11"/>
    <p:sldId id="278" r:id="rId12"/>
    <p:sldId id="259" r:id="rId13"/>
    <p:sldId id="260" r:id="rId14"/>
    <p:sldId id="261" r:id="rId15"/>
    <p:sldId id="262" r:id="rId16"/>
    <p:sldId id="263" r:id="rId17"/>
    <p:sldId id="277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EE00D7-DB22-B7CE-BE98-52844FD8E322}" v="480" dt="2020-07-20T19:55:36.4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86"/>
    <p:restoredTop sz="94721"/>
  </p:normalViewPr>
  <p:slideViewPr>
    <p:cSldViewPr snapToGrid="0" snapToObjects="1">
      <p:cViewPr varScale="1">
        <p:scale>
          <a:sx n="96" d="100"/>
          <a:sy n="96" d="100"/>
        </p:scale>
        <p:origin x="4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735C1F-F1A6-42A0-9DF4-165E904C2778}" type="doc">
      <dgm:prSet loTypeId="urn:microsoft.com/office/officeart/2005/8/layout/vList5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B53B50F-8AB4-4E41-A815-074B6D19DD57}">
      <dgm:prSet/>
      <dgm:spPr/>
      <dgm:t>
        <a:bodyPr/>
        <a:lstStyle/>
        <a:p>
          <a:r>
            <a:rPr lang="en-US"/>
            <a:t>Be present </a:t>
          </a:r>
        </a:p>
      </dgm:t>
    </dgm:pt>
    <dgm:pt modelId="{FCFE4086-41FC-45C8-801D-2A97D9A6DD42}" type="parTrans" cxnId="{E938CF57-26F3-49DD-BFF5-4DCB5ECC12BD}">
      <dgm:prSet/>
      <dgm:spPr/>
      <dgm:t>
        <a:bodyPr/>
        <a:lstStyle/>
        <a:p>
          <a:endParaRPr lang="en-US"/>
        </a:p>
      </dgm:t>
    </dgm:pt>
    <dgm:pt modelId="{FE1527E5-3A5E-4B68-A07A-0C21328BEFC8}" type="sibTrans" cxnId="{E938CF57-26F3-49DD-BFF5-4DCB5ECC12BD}">
      <dgm:prSet/>
      <dgm:spPr/>
      <dgm:t>
        <a:bodyPr/>
        <a:lstStyle/>
        <a:p>
          <a:endParaRPr lang="en-US"/>
        </a:p>
      </dgm:t>
    </dgm:pt>
    <dgm:pt modelId="{07FECB28-AA45-4947-B5AC-47D5D2E29B55}">
      <dgm:prSet/>
      <dgm:spPr/>
      <dgm:t>
        <a:bodyPr/>
        <a:lstStyle/>
        <a:p>
          <a:r>
            <a:rPr lang="en-US" dirty="0"/>
            <a:t>Use video feature </a:t>
          </a:r>
        </a:p>
      </dgm:t>
    </dgm:pt>
    <dgm:pt modelId="{4F371AF9-E4B6-477B-94C8-11E16A9592A3}" type="parTrans" cxnId="{3544D13D-E172-4C2B-BAB5-D2C273AB9D5B}">
      <dgm:prSet/>
      <dgm:spPr/>
      <dgm:t>
        <a:bodyPr/>
        <a:lstStyle/>
        <a:p>
          <a:endParaRPr lang="en-US"/>
        </a:p>
      </dgm:t>
    </dgm:pt>
    <dgm:pt modelId="{F4E74AF9-BF3C-485E-8132-3143AD1CFCC3}" type="sibTrans" cxnId="{3544D13D-E172-4C2B-BAB5-D2C273AB9D5B}">
      <dgm:prSet/>
      <dgm:spPr/>
      <dgm:t>
        <a:bodyPr/>
        <a:lstStyle/>
        <a:p>
          <a:endParaRPr lang="en-US"/>
        </a:p>
      </dgm:t>
    </dgm:pt>
    <dgm:pt modelId="{601AD166-908B-470C-A76C-2F27C0B22503}">
      <dgm:prSet/>
      <dgm:spPr/>
      <dgm:t>
        <a:bodyPr/>
        <a:lstStyle/>
        <a:p>
          <a:r>
            <a:rPr lang="en-US" dirty="0"/>
            <a:t>Be Solution Oriented </a:t>
          </a:r>
        </a:p>
      </dgm:t>
    </dgm:pt>
    <dgm:pt modelId="{15E3B622-0C6E-49D3-BBE4-A8349FB216D6}" type="parTrans" cxnId="{4B0735BE-7B17-442A-84E9-12FE5F9E1C19}">
      <dgm:prSet/>
      <dgm:spPr/>
      <dgm:t>
        <a:bodyPr/>
        <a:lstStyle/>
        <a:p>
          <a:endParaRPr lang="en-US"/>
        </a:p>
      </dgm:t>
    </dgm:pt>
    <dgm:pt modelId="{53C78444-0243-4EC2-ACDA-526BDEE8AA9E}" type="sibTrans" cxnId="{4B0735BE-7B17-442A-84E9-12FE5F9E1C19}">
      <dgm:prSet/>
      <dgm:spPr/>
      <dgm:t>
        <a:bodyPr/>
        <a:lstStyle/>
        <a:p>
          <a:endParaRPr lang="en-US"/>
        </a:p>
      </dgm:t>
    </dgm:pt>
    <dgm:pt modelId="{B1839CF9-03EA-439B-A484-4C4461766659}">
      <dgm:prSet/>
      <dgm:spPr/>
      <dgm:t>
        <a:bodyPr/>
        <a:lstStyle/>
        <a:p>
          <a:r>
            <a:rPr lang="en-US" dirty="0"/>
            <a:t>Mute Mic During Presentation</a:t>
          </a:r>
        </a:p>
      </dgm:t>
    </dgm:pt>
    <dgm:pt modelId="{EEFD767C-3406-48BD-9648-2DF87DB0A6D1}" type="parTrans" cxnId="{CA76FFA3-EE23-4418-80BE-4E478E7F6C7A}">
      <dgm:prSet/>
      <dgm:spPr/>
      <dgm:t>
        <a:bodyPr/>
        <a:lstStyle/>
        <a:p>
          <a:endParaRPr lang="en-US"/>
        </a:p>
      </dgm:t>
    </dgm:pt>
    <dgm:pt modelId="{8AC03C28-FE52-40D3-A4FB-80E1876C23C5}" type="sibTrans" cxnId="{CA76FFA3-EE23-4418-80BE-4E478E7F6C7A}">
      <dgm:prSet/>
      <dgm:spPr/>
      <dgm:t>
        <a:bodyPr/>
        <a:lstStyle/>
        <a:p>
          <a:endParaRPr lang="en-US"/>
        </a:p>
      </dgm:t>
    </dgm:pt>
    <dgm:pt modelId="{96A83F5F-170A-4249-B68A-3EC896D3E97D}">
      <dgm:prSet/>
      <dgm:spPr/>
      <dgm:t>
        <a:bodyPr/>
        <a:lstStyle/>
        <a:p>
          <a:r>
            <a:rPr lang="en-US"/>
            <a:t>Use </a:t>
          </a:r>
          <a:r>
            <a:rPr lang="en-US" dirty="0"/>
            <a:t>chat feature for questions during the meeting </a:t>
          </a:r>
        </a:p>
      </dgm:t>
    </dgm:pt>
    <dgm:pt modelId="{36DFC319-E277-4E02-8337-2EA3771374A8}" type="parTrans" cxnId="{B4293A42-E0D8-4F24-B615-71A263E07FC7}">
      <dgm:prSet/>
      <dgm:spPr/>
      <dgm:t>
        <a:bodyPr/>
        <a:lstStyle/>
        <a:p>
          <a:endParaRPr lang="en-US"/>
        </a:p>
      </dgm:t>
    </dgm:pt>
    <dgm:pt modelId="{5A139D42-59BD-4713-9378-C3B8A5D1B60E}" type="sibTrans" cxnId="{B4293A42-E0D8-4F24-B615-71A263E07FC7}">
      <dgm:prSet/>
      <dgm:spPr/>
      <dgm:t>
        <a:bodyPr/>
        <a:lstStyle/>
        <a:p>
          <a:endParaRPr lang="en-US"/>
        </a:p>
      </dgm:t>
    </dgm:pt>
    <dgm:pt modelId="{B8925E10-AC1D-EA45-92A5-F5BF53D0A9B5}" type="pres">
      <dgm:prSet presAssocID="{E1735C1F-F1A6-42A0-9DF4-165E904C2778}" presName="Name0" presStyleCnt="0">
        <dgm:presLayoutVars>
          <dgm:dir/>
          <dgm:animLvl val="lvl"/>
          <dgm:resizeHandles val="exact"/>
        </dgm:presLayoutVars>
      </dgm:prSet>
      <dgm:spPr/>
    </dgm:pt>
    <dgm:pt modelId="{547334D1-5654-1345-A7D8-0A096F4984D2}" type="pres">
      <dgm:prSet presAssocID="{8B53B50F-8AB4-4E41-A815-074B6D19DD57}" presName="linNode" presStyleCnt="0"/>
      <dgm:spPr/>
    </dgm:pt>
    <dgm:pt modelId="{33573A1E-C233-2A41-88FF-CC9743D9F334}" type="pres">
      <dgm:prSet presAssocID="{8B53B50F-8AB4-4E41-A815-074B6D19DD57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C936CE00-C4A6-0A48-BD00-A36B50DAADB3}" type="pres">
      <dgm:prSet presAssocID="{FE1527E5-3A5E-4B68-A07A-0C21328BEFC8}" presName="sp" presStyleCnt="0"/>
      <dgm:spPr/>
    </dgm:pt>
    <dgm:pt modelId="{28D27350-F826-5A40-B267-F3DF345BBA14}" type="pres">
      <dgm:prSet presAssocID="{07FECB28-AA45-4947-B5AC-47D5D2E29B55}" presName="linNode" presStyleCnt="0"/>
      <dgm:spPr/>
    </dgm:pt>
    <dgm:pt modelId="{2127D493-AEFE-CB4B-A82F-52F89703424E}" type="pres">
      <dgm:prSet presAssocID="{07FECB28-AA45-4947-B5AC-47D5D2E29B55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731E55AE-06A8-7845-ACF7-6350C43C4909}" type="pres">
      <dgm:prSet presAssocID="{F4E74AF9-BF3C-485E-8132-3143AD1CFCC3}" presName="sp" presStyleCnt="0"/>
      <dgm:spPr/>
    </dgm:pt>
    <dgm:pt modelId="{5A902BB5-AE4D-D744-AB62-CF4C6DA4F862}" type="pres">
      <dgm:prSet presAssocID="{601AD166-908B-470C-A76C-2F27C0B22503}" presName="linNode" presStyleCnt="0"/>
      <dgm:spPr/>
    </dgm:pt>
    <dgm:pt modelId="{414272FC-BF8A-0B4B-BA42-3B68F2F580AD}" type="pres">
      <dgm:prSet presAssocID="{601AD166-908B-470C-A76C-2F27C0B22503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98EE139E-7761-1740-A660-5FC681B2BE10}" type="pres">
      <dgm:prSet presAssocID="{53C78444-0243-4EC2-ACDA-526BDEE8AA9E}" presName="sp" presStyleCnt="0"/>
      <dgm:spPr/>
    </dgm:pt>
    <dgm:pt modelId="{76F6A4A2-E19D-1B45-8592-13F7C6281127}" type="pres">
      <dgm:prSet presAssocID="{B1839CF9-03EA-439B-A484-4C4461766659}" presName="linNode" presStyleCnt="0"/>
      <dgm:spPr/>
    </dgm:pt>
    <dgm:pt modelId="{0A07313E-CE50-EE43-A1E9-D3BAD4968FE3}" type="pres">
      <dgm:prSet presAssocID="{B1839CF9-03EA-439B-A484-4C4461766659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BCD45EAD-8A55-4A48-8E15-8A987A716EB1}" type="pres">
      <dgm:prSet presAssocID="{8AC03C28-FE52-40D3-A4FB-80E1876C23C5}" presName="sp" presStyleCnt="0"/>
      <dgm:spPr/>
    </dgm:pt>
    <dgm:pt modelId="{D483DCF5-01BC-2A45-932B-8674F8D8D089}" type="pres">
      <dgm:prSet presAssocID="{96A83F5F-170A-4249-B68A-3EC896D3E97D}" presName="linNode" presStyleCnt="0"/>
      <dgm:spPr/>
    </dgm:pt>
    <dgm:pt modelId="{61822E14-0EA4-AA4B-8C18-BB2AEAB381CF}" type="pres">
      <dgm:prSet presAssocID="{96A83F5F-170A-4249-B68A-3EC896D3E97D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3544D13D-E172-4C2B-BAB5-D2C273AB9D5B}" srcId="{E1735C1F-F1A6-42A0-9DF4-165E904C2778}" destId="{07FECB28-AA45-4947-B5AC-47D5D2E29B55}" srcOrd="1" destOrd="0" parTransId="{4F371AF9-E4B6-477B-94C8-11E16A9592A3}" sibTransId="{F4E74AF9-BF3C-485E-8132-3143AD1CFCC3}"/>
    <dgm:cxn modelId="{B4293A42-E0D8-4F24-B615-71A263E07FC7}" srcId="{E1735C1F-F1A6-42A0-9DF4-165E904C2778}" destId="{96A83F5F-170A-4249-B68A-3EC896D3E97D}" srcOrd="4" destOrd="0" parTransId="{36DFC319-E277-4E02-8337-2EA3771374A8}" sibTransId="{5A139D42-59BD-4713-9378-C3B8A5D1B60E}"/>
    <dgm:cxn modelId="{E938CF57-26F3-49DD-BFF5-4DCB5ECC12BD}" srcId="{E1735C1F-F1A6-42A0-9DF4-165E904C2778}" destId="{8B53B50F-8AB4-4E41-A815-074B6D19DD57}" srcOrd="0" destOrd="0" parTransId="{FCFE4086-41FC-45C8-801D-2A97D9A6DD42}" sibTransId="{FE1527E5-3A5E-4B68-A07A-0C21328BEFC8}"/>
    <dgm:cxn modelId="{4F219971-A9AC-ED44-8BC3-F59F733136B0}" type="presOf" srcId="{07FECB28-AA45-4947-B5AC-47D5D2E29B55}" destId="{2127D493-AEFE-CB4B-A82F-52F89703424E}" srcOrd="0" destOrd="0" presId="urn:microsoft.com/office/officeart/2005/8/layout/vList5"/>
    <dgm:cxn modelId="{C6D65476-B0F3-114B-818E-D9D5836D32B8}" type="presOf" srcId="{8B53B50F-8AB4-4E41-A815-074B6D19DD57}" destId="{33573A1E-C233-2A41-88FF-CC9743D9F334}" srcOrd="0" destOrd="0" presId="urn:microsoft.com/office/officeart/2005/8/layout/vList5"/>
    <dgm:cxn modelId="{7E5BB789-02F3-0842-8308-30D0463C77CD}" type="presOf" srcId="{E1735C1F-F1A6-42A0-9DF4-165E904C2778}" destId="{B8925E10-AC1D-EA45-92A5-F5BF53D0A9B5}" srcOrd="0" destOrd="0" presId="urn:microsoft.com/office/officeart/2005/8/layout/vList5"/>
    <dgm:cxn modelId="{CA76FFA3-EE23-4418-80BE-4E478E7F6C7A}" srcId="{E1735C1F-F1A6-42A0-9DF4-165E904C2778}" destId="{B1839CF9-03EA-439B-A484-4C4461766659}" srcOrd="3" destOrd="0" parTransId="{EEFD767C-3406-48BD-9648-2DF87DB0A6D1}" sibTransId="{8AC03C28-FE52-40D3-A4FB-80E1876C23C5}"/>
    <dgm:cxn modelId="{A48E7CAA-055C-4048-8F38-4A0995697A49}" type="presOf" srcId="{B1839CF9-03EA-439B-A484-4C4461766659}" destId="{0A07313E-CE50-EE43-A1E9-D3BAD4968FE3}" srcOrd="0" destOrd="0" presId="urn:microsoft.com/office/officeart/2005/8/layout/vList5"/>
    <dgm:cxn modelId="{4B0735BE-7B17-442A-84E9-12FE5F9E1C19}" srcId="{E1735C1F-F1A6-42A0-9DF4-165E904C2778}" destId="{601AD166-908B-470C-A76C-2F27C0B22503}" srcOrd="2" destOrd="0" parTransId="{15E3B622-0C6E-49D3-BBE4-A8349FB216D6}" sibTransId="{53C78444-0243-4EC2-ACDA-526BDEE8AA9E}"/>
    <dgm:cxn modelId="{ED7BADC4-1457-8D4B-BCBC-A1C1A33256BA}" type="presOf" srcId="{601AD166-908B-470C-A76C-2F27C0B22503}" destId="{414272FC-BF8A-0B4B-BA42-3B68F2F580AD}" srcOrd="0" destOrd="0" presId="urn:microsoft.com/office/officeart/2005/8/layout/vList5"/>
    <dgm:cxn modelId="{A41C1CD8-EC2B-F540-91C1-6B4854DA783C}" type="presOf" srcId="{96A83F5F-170A-4249-B68A-3EC896D3E97D}" destId="{61822E14-0EA4-AA4B-8C18-BB2AEAB381CF}" srcOrd="0" destOrd="0" presId="urn:microsoft.com/office/officeart/2005/8/layout/vList5"/>
    <dgm:cxn modelId="{772E90CF-E5EE-8948-97FA-78EB5C61278F}" type="presParOf" srcId="{B8925E10-AC1D-EA45-92A5-F5BF53D0A9B5}" destId="{547334D1-5654-1345-A7D8-0A096F4984D2}" srcOrd="0" destOrd="0" presId="urn:microsoft.com/office/officeart/2005/8/layout/vList5"/>
    <dgm:cxn modelId="{0F939DBE-5D15-0442-B88A-A4A15FF79512}" type="presParOf" srcId="{547334D1-5654-1345-A7D8-0A096F4984D2}" destId="{33573A1E-C233-2A41-88FF-CC9743D9F334}" srcOrd="0" destOrd="0" presId="urn:microsoft.com/office/officeart/2005/8/layout/vList5"/>
    <dgm:cxn modelId="{763ACF80-7F39-6F41-A9FB-77C6FF740836}" type="presParOf" srcId="{B8925E10-AC1D-EA45-92A5-F5BF53D0A9B5}" destId="{C936CE00-C4A6-0A48-BD00-A36B50DAADB3}" srcOrd="1" destOrd="0" presId="urn:microsoft.com/office/officeart/2005/8/layout/vList5"/>
    <dgm:cxn modelId="{2746E6E0-D44B-1E4A-B05C-DC251E4AED3D}" type="presParOf" srcId="{B8925E10-AC1D-EA45-92A5-F5BF53D0A9B5}" destId="{28D27350-F826-5A40-B267-F3DF345BBA14}" srcOrd="2" destOrd="0" presId="urn:microsoft.com/office/officeart/2005/8/layout/vList5"/>
    <dgm:cxn modelId="{D6C9E961-74F5-0547-A19F-88A321DB510A}" type="presParOf" srcId="{28D27350-F826-5A40-B267-F3DF345BBA14}" destId="{2127D493-AEFE-CB4B-A82F-52F89703424E}" srcOrd="0" destOrd="0" presId="urn:microsoft.com/office/officeart/2005/8/layout/vList5"/>
    <dgm:cxn modelId="{9F88984F-FCDB-B14C-9D04-B668C44EDF84}" type="presParOf" srcId="{B8925E10-AC1D-EA45-92A5-F5BF53D0A9B5}" destId="{731E55AE-06A8-7845-ACF7-6350C43C4909}" srcOrd="3" destOrd="0" presId="urn:microsoft.com/office/officeart/2005/8/layout/vList5"/>
    <dgm:cxn modelId="{C4C0B323-3FAE-6C40-AD86-E9F58C66A2F8}" type="presParOf" srcId="{B8925E10-AC1D-EA45-92A5-F5BF53D0A9B5}" destId="{5A902BB5-AE4D-D744-AB62-CF4C6DA4F862}" srcOrd="4" destOrd="0" presId="urn:microsoft.com/office/officeart/2005/8/layout/vList5"/>
    <dgm:cxn modelId="{37158DCF-9294-FC40-ACBE-39806B411853}" type="presParOf" srcId="{5A902BB5-AE4D-D744-AB62-CF4C6DA4F862}" destId="{414272FC-BF8A-0B4B-BA42-3B68F2F580AD}" srcOrd="0" destOrd="0" presId="urn:microsoft.com/office/officeart/2005/8/layout/vList5"/>
    <dgm:cxn modelId="{A10A4332-FD77-474C-BEF8-537E65520815}" type="presParOf" srcId="{B8925E10-AC1D-EA45-92A5-F5BF53D0A9B5}" destId="{98EE139E-7761-1740-A660-5FC681B2BE10}" srcOrd="5" destOrd="0" presId="urn:microsoft.com/office/officeart/2005/8/layout/vList5"/>
    <dgm:cxn modelId="{CE44ED72-14FC-4549-8D06-6ACB96798AAF}" type="presParOf" srcId="{B8925E10-AC1D-EA45-92A5-F5BF53D0A9B5}" destId="{76F6A4A2-E19D-1B45-8592-13F7C6281127}" srcOrd="6" destOrd="0" presId="urn:microsoft.com/office/officeart/2005/8/layout/vList5"/>
    <dgm:cxn modelId="{31CB2FA8-7B27-354A-AB6E-63F1BF26CD54}" type="presParOf" srcId="{76F6A4A2-E19D-1B45-8592-13F7C6281127}" destId="{0A07313E-CE50-EE43-A1E9-D3BAD4968FE3}" srcOrd="0" destOrd="0" presId="urn:microsoft.com/office/officeart/2005/8/layout/vList5"/>
    <dgm:cxn modelId="{DF75A67E-FBC8-4641-A277-438B418D3828}" type="presParOf" srcId="{B8925E10-AC1D-EA45-92A5-F5BF53D0A9B5}" destId="{BCD45EAD-8A55-4A48-8E15-8A987A716EB1}" srcOrd="7" destOrd="0" presId="urn:microsoft.com/office/officeart/2005/8/layout/vList5"/>
    <dgm:cxn modelId="{8A374E9E-D6BC-AE4B-B5D7-F23CFC6053DA}" type="presParOf" srcId="{B8925E10-AC1D-EA45-92A5-F5BF53D0A9B5}" destId="{D483DCF5-01BC-2A45-932B-8674F8D8D089}" srcOrd="8" destOrd="0" presId="urn:microsoft.com/office/officeart/2005/8/layout/vList5"/>
    <dgm:cxn modelId="{91B1A24A-E8A0-4840-8A2B-D3540AB31EDD}" type="presParOf" srcId="{D483DCF5-01BC-2A45-932B-8674F8D8D089}" destId="{61822E14-0EA4-AA4B-8C18-BB2AEAB381C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4F21EC-3979-47A2-8624-3FE7893C9E7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52B1145-5036-46BB-B4C5-4E9E9669FB2B}">
      <dgm:prSet/>
      <dgm:spPr/>
      <dgm:t>
        <a:bodyPr/>
        <a:lstStyle/>
        <a:p>
          <a:r>
            <a:rPr lang="en-US" i="1"/>
            <a:t>Every student is </a:t>
          </a:r>
          <a:r>
            <a:rPr lang="en-US" i="1" u="sng"/>
            <a:t>invested</a:t>
          </a:r>
          <a:endParaRPr lang="en-US"/>
        </a:p>
      </dgm:t>
    </dgm:pt>
    <dgm:pt modelId="{D5307579-44A8-43D6-AF98-94CC3018DA15}" type="parTrans" cxnId="{50E1063A-F9DF-4C58-AF69-244154E4DFD8}">
      <dgm:prSet/>
      <dgm:spPr/>
      <dgm:t>
        <a:bodyPr/>
        <a:lstStyle/>
        <a:p>
          <a:endParaRPr lang="en-US"/>
        </a:p>
      </dgm:t>
    </dgm:pt>
    <dgm:pt modelId="{40F0BF67-D137-42F1-B401-4BA27844DE52}" type="sibTrans" cxnId="{50E1063A-F9DF-4C58-AF69-244154E4DFD8}">
      <dgm:prSet/>
      <dgm:spPr/>
      <dgm:t>
        <a:bodyPr/>
        <a:lstStyle/>
        <a:p>
          <a:endParaRPr lang="en-US"/>
        </a:p>
      </dgm:t>
    </dgm:pt>
    <dgm:pt modelId="{58D72C0D-F763-4ACC-BA32-630CCD520FBD}">
      <dgm:prSet/>
      <dgm:spPr/>
      <dgm:t>
        <a:bodyPr/>
        <a:lstStyle/>
        <a:p>
          <a:r>
            <a:rPr lang="en-US" i="1" dirty="0"/>
            <a:t>Every staff member has a positive </a:t>
          </a:r>
          <a:r>
            <a:rPr lang="en-US" i="1" u="sng" dirty="0"/>
            <a:t>impact</a:t>
          </a:r>
          <a:endParaRPr lang="en-US" dirty="0"/>
        </a:p>
      </dgm:t>
    </dgm:pt>
    <dgm:pt modelId="{A6589042-9B37-43E0-A616-2C73EB2221B2}" type="parTrans" cxnId="{5FD36331-F275-446B-9889-1F1F3F04F868}">
      <dgm:prSet/>
      <dgm:spPr/>
      <dgm:t>
        <a:bodyPr/>
        <a:lstStyle/>
        <a:p>
          <a:endParaRPr lang="en-US"/>
        </a:p>
      </dgm:t>
    </dgm:pt>
    <dgm:pt modelId="{9B4EC000-EE37-4977-A7AB-06BF7415EFC7}" type="sibTrans" cxnId="{5FD36331-F275-446B-9889-1F1F3F04F868}">
      <dgm:prSet/>
      <dgm:spPr/>
      <dgm:t>
        <a:bodyPr/>
        <a:lstStyle/>
        <a:p>
          <a:endParaRPr lang="en-US"/>
        </a:p>
      </dgm:t>
    </dgm:pt>
    <dgm:pt modelId="{4C5986F1-312C-4DAF-B32A-8D3DAD8B0EC9}">
      <dgm:prSet/>
      <dgm:spPr/>
      <dgm:t>
        <a:bodyPr/>
        <a:lstStyle/>
        <a:p>
          <a:r>
            <a:rPr lang="en-US" i="1"/>
            <a:t>Every family is </a:t>
          </a:r>
          <a:r>
            <a:rPr lang="en-US" i="1" u="sng"/>
            <a:t>engaged</a:t>
          </a:r>
          <a:endParaRPr lang="en-US"/>
        </a:p>
      </dgm:t>
    </dgm:pt>
    <dgm:pt modelId="{85261BC7-B794-43C9-9AF8-10D080850DE7}" type="parTrans" cxnId="{785C9FFC-94BF-4FC6-B3E5-84D0B560A6BE}">
      <dgm:prSet/>
      <dgm:spPr/>
      <dgm:t>
        <a:bodyPr/>
        <a:lstStyle/>
        <a:p>
          <a:endParaRPr lang="en-US"/>
        </a:p>
      </dgm:t>
    </dgm:pt>
    <dgm:pt modelId="{6FFFAC08-5FD0-4B1E-8A62-D2795602C2A6}" type="sibTrans" cxnId="{785C9FFC-94BF-4FC6-B3E5-84D0B560A6BE}">
      <dgm:prSet/>
      <dgm:spPr/>
      <dgm:t>
        <a:bodyPr/>
        <a:lstStyle/>
        <a:p>
          <a:endParaRPr lang="en-US"/>
        </a:p>
      </dgm:t>
    </dgm:pt>
    <dgm:pt modelId="{A8F981F3-3040-45C1-B7A3-F0DFB8FB3BE2}">
      <dgm:prSet/>
      <dgm:spPr/>
      <dgm:t>
        <a:bodyPr/>
        <a:lstStyle/>
        <a:p>
          <a:r>
            <a:rPr lang="en-US" i="1"/>
            <a:t>Every community member is </a:t>
          </a:r>
          <a:r>
            <a:rPr lang="en-US" i="1" u="sng"/>
            <a:t>connected</a:t>
          </a:r>
          <a:endParaRPr lang="en-US"/>
        </a:p>
      </dgm:t>
    </dgm:pt>
    <dgm:pt modelId="{D4EB16B3-97CB-40A5-9473-78C403193F4B}" type="parTrans" cxnId="{C015ACD6-F93E-4C49-A980-CD70BAEC1709}">
      <dgm:prSet/>
      <dgm:spPr/>
      <dgm:t>
        <a:bodyPr/>
        <a:lstStyle/>
        <a:p>
          <a:endParaRPr lang="en-US"/>
        </a:p>
      </dgm:t>
    </dgm:pt>
    <dgm:pt modelId="{27CFFB81-DE80-4B66-999C-AFE813D50A6C}" type="sibTrans" cxnId="{C015ACD6-F93E-4C49-A980-CD70BAEC1709}">
      <dgm:prSet/>
      <dgm:spPr/>
      <dgm:t>
        <a:bodyPr/>
        <a:lstStyle/>
        <a:p>
          <a:endParaRPr lang="en-US"/>
        </a:p>
      </dgm:t>
    </dgm:pt>
    <dgm:pt modelId="{CE058391-BF52-8D47-A43E-DF5050E9DCB6}" type="pres">
      <dgm:prSet presAssocID="{2B4F21EC-3979-47A2-8624-3FE7893C9E7F}" presName="linear" presStyleCnt="0">
        <dgm:presLayoutVars>
          <dgm:animLvl val="lvl"/>
          <dgm:resizeHandles val="exact"/>
        </dgm:presLayoutVars>
      </dgm:prSet>
      <dgm:spPr/>
    </dgm:pt>
    <dgm:pt modelId="{EBAC9BFF-D20F-4D41-B87A-88ED3E48D18E}" type="pres">
      <dgm:prSet presAssocID="{252B1145-5036-46BB-B4C5-4E9E9669FB2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F752DE2-151A-3D4B-99ED-221040A8BBA0}" type="pres">
      <dgm:prSet presAssocID="{40F0BF67-D137-42F1-B401-4BA27844DE52}" presName="spacer" presStyleCnt="0"/>
      <dgm:spPr/>
    </dgm:pt>
    <dgm:pt modelId="{9E50467F-D74B-954A-8BF3-DCC9B93870A3}" type="pres">
      <dgm:prSet presAssocID="{58D72C0D-F763-4ACC-BA32-630CCD520FB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6013B53-4D08-5349-BFFD-F0CE309566E4}" type="pres">
      <dgm:prSet presAssocID="{9B4EC000-EE37-4977-A7AB-06BF7415EFC7}" presName="spacer" presStyleCnt="0"/>
      <dgm:spPr/>
    </dgm:pt>
    <dgm:pt modelId="{09839947-8F3F-6E46-BEF1-0D79ED5DA112}" type="pres">
      <dgm:prSet presAssocID="{4C5986F1-312C-4DAF-B32A-8D3DAD8B0EC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57833CA-7C6E-E448-A342-0D8398CFD946}" type="pres">
      <dgm:prSet presAssocID="{6FFFAC08-5FD0-4B1E-8A62-D2795602C2A6}" presName="spacer" presStyleCnt="0"/>
      <dgm:spPr/>
    </dgm:pt>
    <dgm:pt modelId="{38D2A44F-137A-C447-A353-5B0508916175}" type="pres">
      <dgm:prSet presAssocID="{A8F981F3-3040-45C1-B7A3-F0DFB8FB3BE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353F91F-C2EF-E341-A666-7B9C0FF43A85}" type="presOf" srcId="{2B4F21EC-3979-47A2-8624-3FE7893C9E7F}" destId="{CE058391-BF52-8D47-A43E-DF5050E9DCB6}" srcOrd="0" destOrd="0" presId="urn:microsoft.com/office/officeart/2005/8/layout/vList2"/>
    <dgm:cxn modelId="{5FD36331-F275-446B-9889-1F1F3F04F868}" srcId="{2B4F21EC-3979-47A2-8624-3FE7893C9E7F}" destId="{58D72C0D-F763-4ACC-BA32-630CCD520FBD}" srcOrd="1" destOrd="0" parTransId="{A6589042-9B37-43E0-A616-2C73EB2221B2}" sibTransId="{9B4EC000-EE37-4977-A7AB-06BF7415EFC7}"/>
    <dgm:cxn modelId="{50E1063A-F9DF-4C58-AF69-244154E4DFD8}" srcId="{2B4F21EC-3979-47A2-8624-3FE7893C9E7F}" destId="{252B1145-5036-46BB-B4C5-4E9E9669FB2B}" srcOrd="0" destOrd="0" parTransId="{D5307579-44A8-43D6-AF98-94CC3018DA15}" sibTransId="{40F0BF67-D137-42F1-B401-4BA27844DE52}"/>
    <dgm:cxn modelId="{F001EA49-9865-C448-A5F1-20537E544BAE}" type="presOf" srcId="{4C5986F1-312C-4DAF-B32A-8D3DAD8B0EC9}" destId="{09839947-8F3F-6E46-BEF1-0D79ED5DA112}" srcOrd="0" destOrd="0" presId="urn:microsoft.com/office/officeart/2005/8/layout/vList2"/>
    <dgm:cxn modelId="{ECDE217A-E9B1-7B4D-BE94-8C06C1B0C76F}" type="presOf" srcId="{A8F981F3-3040-45C1-B7A3-F0DFB8FB3BE2}" destId="{38D2A44F-137A-C447-A353-5B0508916175}" srcOrd="0" destOrd="0" presId="urn:microsoft.com/office/officeart/2005/8/layout/vList2"/>
    <dgm:cxn modelId="{EF4B50A6-3639-6A46-B117-8EF2E70C001D}" type="presOf" srcId="{58D72C0D-F763-4ACC-BA32-630CCD520FBD}" destId="{9E50467F-D74B-954A-8BF3-DCC9B93870A3}" srcOrd="0" destOrd="0" presId="urn:microsoft.com/office/officeart/2005/8/layout/vList2"/>
    <dgm:cxn modelId="{3DDC0EBE-885A-FB4D-836A-8C590B80164A}" type="presOf" srcId="{252B1145-5036-46BB-B4C5-4E9E9669FB2B}" destId="{EBAC9BFF-D20F-4D41-B87A-88ED3E48D18E}" srcOrd="0" destOrd="0" presId="urn:microsoft.com/office/officeart/2005/8/layout/vList2"/>
    <dgm:cxn modelId="{C015ACD6-F93E-4C49-A980-CD70BAEC1709}" srcId="{2B4F21EC-3979-47A2-8624-3FE7893C9E7F}" destId="{A8F981F3-3040-45C1-B7A3-F0DFB8FB3BE2}" srcOrd="3" destOrd="0" parTransId="{D4EB16B3-97CB-40A5-9473-78C403193F4B}" sibTransId="{27CFFB81-DE80-4B66-999C-AFE813D50A6C}"/>
    <dgm:cxn modelId="{785C9FFC-94BF-4FC6-B3E5-84D0B560A6BE}" srcId="{2B4F21EC-3979-47A2-8624-3FE7893C9E7F}" destId="{4C5986F1-312C-4DAF-B32A-8D3DAD8B0EC9}" srcOrd="2" destOrd="0" parTransId="{85261BC7-B794-43C9-9AF8-10D080850DE7}" sibTransId="{6FFFAC08-5FD0-4B1E-8A62-D2795602C2A6}"/>
    <dgm:cxn modelId="{9E925817-5E49-A143-9022-8C7CBA813ABA}" type="presParOf" srcId="{CE058391-BF52-8D47-A43E-DF5050E9DCB6}" destId="{EBAC9BFF-D20F-4D41-B87A-88ED3E48D18E}" srcOrd="0" destOrd="0" presId="urn:microsoft.com/office/officeart/2005/8/layout/vList2"/>
    <dgm:cxn modelId="{43271283-63B0-FA4F-B0A9-24432861F160}" type="presParOf" srcId="{CE058391-BF52-8D47-A43E-DF5050E9DCB6}" destId="{0F752DE2-151A-3D4B-99ED-221040A8BBA0}" srcOrd="1" destOrd="0" presId="urn:microsoft.com/office/officeart/2005/8/layout/vList2"/>
    <dgm:cxn modelId="{BF081D3E-EA5F-D749-8388-6114463C2C83}" type="presParOf" srcId="{CE058391-BF52-8D47-A43E-DF5050E9DCB6}" destId="{9E50467F-D74B-954A-8BF3-DCC9B93870A3}" srcOrd="2" destOrd="0" presId="urn:microsoft.com/office/officeart/2005/8/layout/vList2"/>
    <dgm:cxn modelId="{830193C3-2FE5-154F-8A06-996846B2F0CB}" type="presParOf" srcId="{CE058391-BF52-8D47-A43E-DF5050E9DCB6}" destId="{C6013B53-4D08-5349-BFFD-F0CE309566E4}" srcOrd="3" destOrd="0" presId="urn:microsoft.com/office/officeart/2005/8/layout/vList2"/>
    <dgm:cxn modelId="{471BC2C2-1F61-5A4F-818B-30077EBD3E2C}" type="presParOf" srcId="{CE058391-BF52-8D47-A43E-DF5050E9DCB6}" destId="{09839947-8F3F-6E46-BEF1-0D79ED5DA112}" srcOrd="4" destOrd="0" presId="urn:microsoft.com/office/officeart/2005/8/layout/vList2"/>
    <dgm:cxn modelId="{EB2A033D-B772-D74A-B799-6ADEE52CE8B4}" type="presParOf" srcId="{CE058391-BF52-8D47-A43E-DF5050E9DCB6}" destId="{757833CA-7C6E-E448-A342-0D8398CFD946}" srcOrd="5" destOrd="0" presId="urn:microsoft.com/office/officeart/2005/8/layout/vList2"/>
    <dgm:cxn modelId="{DD4C365E-09A9-F048-A90D-BDE72AE10CDD}" type="presParOf" srcId="{CE058391-BF52-8D47-A43E-DF5050E9DCB6}" destId="{38D2A44F-137A-C447-A353-5B050891617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73A1E-C233-2A41-88FF-CC9743D9F334}">
      <dsp:nvSpPr>
        <dsp:cNvPr id="0" name=""/>
        <dsp:cNvSpPr/>
      </dsp:nvSpPr>
      <dsp:spPr>
        <a:xfrm>
          <a:off x="3364992" y="2673"/>
          <a:ext cx="3785616" cy="1169035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2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Be present </a:t>
          </a:r>
        </a:p>
      </dsp:txBody>
      <dsp:txXfrm>
        <a:off x="3422060" y="59741"/>
        <a:ext cx="3671480" cy="1054899"/>
      </dsp:txXfrm>
    </dsp:sp>
    <dsp:sp modelId="{2127D493-AEFE-CB4B-A82F-52F89703424E}">
      <dsp:nvSpPr>
        <dsp:cNvPr id="0" name=""/>
        <dsp:cNvSpPr/>
      </dsp:nvSpPr>
      <dsp:spPr>
        <a:xfrm>
          <a:off x="3364992" y="1230161"/>
          <a:ext cx="3785616" cy="1169035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3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Use video feature </a:t>
          </a:r>
        </a:p>
      </dsp:txBody>
      <dsp:txXfrm>
        <a:off x="3422060" y="1287229"/>
        <a:ext cx="3671480" cy="1054899"/>
      </dsp:txXfrm>
    </dsp:sp>
    <dsp:sp modelId="{414272FC-BF8A-0B4B-BA42-3B68F2F580AD}">
      <dsp:nvSpPr>
        <dsp:cNvPr id="0" name=""/>
        <dsp:cNvSpPr/>
      </dsp:nvSpPr>
      <dsp:spPr>
        <a:xfrm>
          <a:off x="3364992" y="2457649"/>
          <a:ext cx="3785616" cy="1169035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4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Be Solution Oriented </a:t>
          </a:r>
        </a:p>
      </dsp:txBody>
      <dsp:txXfrm>
        <a:off x="3422060" y="2514717"/>
        <a:ext cx="3671480" cy="1054899"/>
      </dsp:txXfrm>
    </dsp:sp>
    <dsp:sp modelId="{0A07313E-CE50-EE43-A1E9-D3BAD4968FE3}">
      <dsp:nvSpPr>
        <dsp:cNvPr id="0" name=""/>
        <dsp:cNvSpPr/>
      </dsp:nvSpPr>
      <dsp:spPr>
        <a:xfrm>
          <a:off x="3364992" y="3685136"/>
          <a:ext cx="3785616" cy="1169035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5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Mute Mic During Presentation</a:t>
          </a:r>
        </a:p>
      </dsp:txBody>
      <dsp:txXfrm>
        <a:off x="3422060" y="3742204"/>
        <a:ext cx="3671480" cy="1054899"/>
      </dsp:txXfrm>
    </dsp:sp>
    <dsp:sp modelId="{61822E14-0EA4-AA4B-8C18-BB2AEAB381CF}">
      <dsp:nvSpPr>
        <dsp:cNvPr id="0" name=""/>
        <dsp:cNvSpPr/>
      </dsp:nvSpPr>
      <dsp:spPr>
        <a:xfrm>
          <a:off x="3364992" y="4912624"/>
          <a:ext cx="3785616" cy="1169035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6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Use </a:t>
          </a:r>
          <a:r>
            <a:rPr lang="en-US" sz="2300" kern="1200" dirty="0"/>
            <a:t>chat feature for questions during the meeting </a:t>
          </a:r>
        </a:p>
      </dsp:txBody>
      <dsp:txXfrm>
        <a:off x="3422060" y="4969692"/>
        <a:ext cx="3671480" cy="10548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C9BFF-D20F-4D41-B87A-88ED3E48D18E}">
      <dsp:nvSpPr>
        <dsp:cNvPr id="0" name=""/>
        <dsp:cNvSpPr/>
      </dsp:nvSpPr>
      <dsp:spPr>
        <a:xfrm>
          <a:off x="0" y="19722"/>
          <a:ext cx="10058399" cy="8189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i="1" kern="1200"/>
            <a:t>Every student is </a:t>
          </a:r>
          <a:r>
            <a:rPr lang="en-US" sz="3500" i="1" u="sng" kern="1200"/>
            <a:t>invested</a:t>
          </a:r>
          <a:endParaRPr lang="en-US" sz="3500" kern="1200"/>
        </a:p>
      </dsp:txBody>
      <dsp:txXfrm>
        <a:off x="39980" y="59702"/>
        <a:ext cx="9978439" cy="739039"/>
      </dsp:txXfrm>
    </dsp:sp>
    <dsp:sp modelId="{9E50467F-D74B-954A-8BF3-DCC9B93870A3}">
      <dsp:nvSpPr>
        <dsp:cNvPr id="0" name=""/>
        <dsp:cNvSpPr/>
      </dsp:nvSpPr>
      <dsp:spPr>
        <a:xfrm>
          <a:off x="0" y="939522"/>
          <a:ext cx="10058399" cy="818999"/>
        </a:xfrm>
        <a:prstGeom prst="roundRect">
          <a:avLst/>
        </a:prstGeom>
        <a:solidFill>
          <a:schemeClr val="accent5">
            <a:hueOff val="785595"/>
            <a:satOff val="-3757"/>
            <a:lumOff val="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i="1" kern="1200" dirty="0"/>
            <a:t>Every staff member has a positive </a:t>
          </a:r>
          <a:r>
            <a:rPr lang="en-US" sz="3500" i="1" u="sng" kern="1200" dirty="0"/>
            <a:t>impact</a:t>
          </a:r>
          <a:endParaRPr lang="en-US" sz="3500" kern="1200" dirty="0"/>
        </a:p>
      </dsp:txBody>
      <dsp:txXfrm>
        <a:off x="39980" y="979502"/>
        <a:ext cx="9978439" cy="739039"/>
      </dsp:txXfrm>
    </dsp:sp>
    <dsp:sp modelId="{09839947-8F3F-6E46-BEF1-0D79ED5DA112}">
      <dsp:nvSpPr>
        <dsp:cNvPr id="0" name=""/>
        <dsp:cNvSpPr/>
      </dsp:nvSpPr>
      <dsp:spPr>
        <a:xfrm>
          <a:off x="0" y="1859322"/>
          <a:ext cx="10058399" cy="818999"/>
        </a:xfrm>
        <a:prstGeom prst="roundRect">
          <a:avLst/>
        </a:prstGeom>
        <a:solidFill>
          <a:schemeClr val="accent5">
            <a:hueOff val="1571189"/>
            <a:satOff val="-7513"/>
            <a:lumOff val="8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i="1" kern="1200"/>
            <a:t>Every family is </a:t>
          </a:r>
          <a:r>
            <a:rPr lang="en-US" sz="3500" i="1" u="sng" kern="1200"/>
            <a:t>engaged</a:t>
          </a:r>
          <a:endParaRPr lang="en-US" sz="3500" kern="1200"/>
        </a:p>
      </dsp:txBody>
      <dsp:txXfrm>
        <a:off x="39980" y="1899302"/>
        <a:ext cx="9978439" cy="739039"/>
      </dsp:txXfrm>
    </dsp:sp>
    <dsp:sp modelId="{38D2A44F-137A-C447-A353-5B0508916175}">
      <dsp:nvSpPr>
        <dsp:cNvPr id="0" name=""/>
        <dsp:cNvSpPr/>
      </dsp:nvSpPr>
      <dsp:spPr>
        <a:xfrm>
          <a:off x="0" y="2779122"/>
          <a:ext cx="10058399" cy="818999"/>
        </a:xfrm>
        <a:prstGeom prst="roundRect">
          <a:avLst/>
        </a:prstGeom>
        <a:solidFill>
          <a:schemeClr val="accent5">
            <a:hueOff val="2356783"/>
            <a:satOff val="-11270"/>
            <a:lumOff val="1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i="1" kern="1200"/>
            <a:t>Every community member is </a:t>
          </a:r>
          <a:r>
            <a:rPr lang="en-US" sz="3500" i="1" u="sng" kern="1200"/>
            <a:t>connected</a:t>
          </a:r>
          <a:endParaRPr lang="en-US" sz="3500" kern="1200"/>
        </a:p>
      </dsp:txBody>
      <dsp:txXfrm>
        <a:off x="39980" y="2819102"/>
        <a:ext cx="9978439" cy="7390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01DE-ABBB-B244-8522-5D72287E8056}" type="datetimeFigureOut">
              <a:rPr lang="en-US" smtClean="0"/>
              <a:t>7/21/20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74E36B4A-6603-B749-96E5-428589018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01DE-ABBB-B244-8522-5D72287E8056}" type="datetimeFigureOut">
              <a:rPr lang="en-US" smtClean="0"/>
              <a:t>7/21/20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6B4A-6603-B749-96E5-428589018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5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01DE-ABBB-B244-8522-5D72287E8056}" type="datetimeFigureOut">
              <a:rPr lang="en-US" smtClean="0"/>
              <a:t>7/21/20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6B4A-6603-B749-96E5-428589018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74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01DE-ABBB-B244-8522-5D72287E8056}" type="datetimeFigureOut">
              <a:rPr lang="en-US" smtClean="0"/>
              <a:t>7/21/20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6B4A-6603-B749-96E5-428589018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16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99A01DE-ABBB-B244-8522-5D72287E8056}" type="datetimeFigureOut">
              <a:rPr lang="en-US" smtClean="0"/>
              <a:t>7/21/20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74E36B4A-6603-B749-96E5-428589018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03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01DE-ABBB-B244-8522-5D72287E8056}" type="datetimeFigureOut">
              <a:rPr lang="en-US" smtClean="0"/>
              <a:t>7/21/20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6B4A-6603-B749-96E5-428589018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18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01DE-ABBB-B244-8522-5D72287E8056}" type="datetimeFigureOut">
              <a:rPr lang="en-US" smtClean="0"/>
              <a:t>7/21/20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6B4A-6603-B749-96E5-428589018E2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619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01DE-ABBB-B244-8522-5D72287E8056}" type="datetimeFigureOut">
              <a:rPr lang="en-US" smtClean="0"/>
              <a:t>7/21/20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6B4A-6603-B749-96E5-428589018E2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3970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01DE-ABBB-B244-8522-5D72287E8056}" type="datetimeFigureOut">
              <a:rPr lang="en-US" smtClean="0"/>
              <a:t>7/21/20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6B4A-6603-B749-96E5-428589018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0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01DE-ABBB-B244-8522-5D72287E8056}" type="datetimeFigureOut">
              <a:rPr lang="en-US" smtClean="0"/>
              <a:t>7/21/20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6B4A-6603-B749-96E5-428589018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6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F99A01DE-ABBB-B244-8522-5D72287E8056}" type="datetimeFigureOut">
              <a:rPr lang="en-US" smtClean="0"/>
              <a:t>7/21/20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6B4A-6603-B749-96E5-428589018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30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99A01DE-ABBB-B244-8522-5D72287E8056}" type="datetimeFigureOut">
              <a:rPr lang="en-US" smtClean="0"/>
              <a:t>7/21/20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74E36B4A-6603-B749-96E5-428589018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3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humphreyje@scsk12.or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ICHOOSE@SCSK12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81313-48F6-184F-9E6F-346B229DA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4167" y="1003553"/>
            <a:ext cx="9638443" cy="333930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5000" dirty="0"/>
              <a:t>WHITE STATION ELEMENTARY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F11668-8710-F148-A8A7-7ECD99DA2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2728" y="3325649"/>
            <a:ext cx="9638443" cy="106907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2020-2021 SCHOOL REENTRY PARENT VIRTUAL MEETING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JULY 24, 2020 </a:t>
            </a:r>
          </a:p>
        </p:txBody>
      </p:sp>
    </p:spTree>
    <p:extLst>
      <p:ext uri="{BB962C8B-B14F-4D97-AF65-F5344CB8AC3E}">
        <p14:creationId xmlns:p14="http://schemas.microsoft.com/office/powerpoint/2010/main" val="1864248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424E9-1AC6-0C4B-8398-D45A45136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593" y="0"/>
            <a:ext cx="10058400" cy="1609344"/>
          </a:xfrm>
        </p:spPr>
        <p:txBody>
          <a:bodyPr/>
          <a:lstStyle/>
          <a:p>
            <a:r>
              <a:rPr lang="en-US" dirty="0"/>
              <a:t>In-School Instruction </a:t>
            </a:r>
          </a:p>
        </p:txBody>
      </p:sp>
      <p:pic>
        <p:nvPicPr>
          <p:cNvPr id="4" name="Picture 2" descr="Kids Walking To School Clipart Images Illustrations Vecr ...">
            <a:extLst>
              <a:ext uri="{FF2B5EF4-FFF2-40B4-BE49-F238E27FC236}">
                <a16:creationId xmlns:a16="http://schemas.microsoft.com/office/drawing/2014/main" id="{8A55298E-FB0A-5B44-A172-52A417147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0"/>
            <a:ext cx="36623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387A7-D1DC-6342-AA38-5EDE2DDDC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985" y="1417215"/>
            <a:ext cx="11027559" cy="4962564"/>
          </a:xfrm>
        </p:spPr>
        <p:txBody>
          <a:bodyPr/>
          <a:lstStyle/>
          <a:p>
            <a:pPr lvl="0"/>
            <a:r>
              <a:rPr lang="en-US" sz="2400" dirty="0"/>
              <a:t>Regular School Day 8:15 – 3:15</a:t>
            </a:r>
          </a:p>
          <a:p>
            <a:pPr lvl="0"/>
            <a:r>
              <a:rPr lang="en-US" sz="2400" dirty="0"/>
              <a:t>Students are responsible for submitting assignments on time as specified by the teacher</a:t>
            </a:r>
          </a:p>
          <a:p>
            <a:pPr lvl="0"/>
            <a:r>
              <a:rPr lang="en-US" sz="2400" dirty="0"/>
              <a:t>Grades and student feedback will be given weekly </a:t>
            </a:r>
          </a:p>
          <a:p>
            <a:pPr lvl="0"/>
            <a:r>
              <a:rPr lang="en-US" sz="2400" dirty="0"/>
              <a:t>Homework will be assigned weekly </a:t>
            </a:r>
          </a:p>
          <a:p>
            <a:pPr lvl="0"/>
            <a:r>
              <a:rPr lang="en-US" sz="2400" dirty="0"/>
              <a:t>Microsoft TEAMs and CLEVER will be used daily during instruction (ensure all students are familiar with online instruction)</a:t>
            </a:r>
          </a:p>
          <a:p>
            <a:pPr lvl="0"/>
            <a:r>
              <a:rPr lang="en-US" sz="2400" dirty="0"/>
              <a:t>Students will have access to virtual content as necessary (i.e. recorded lessons, resources, etc.)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989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7A520-BD5C-544E-B92A-590FF0D50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US" dirty="0"/>
              <a:t>Virtual School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3EDB6-8102-514A-87A9-324CA11C0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290" y="1312111"/>
            <a:ext cx="10943476" cy="40507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z="2400" dirty="0"/>
              <a:t>Devices provided by SCS for all students with expectations for usage &amp; care</a:t>
            </a:r>
          </a:p>
          <a:p>
            <a:pPr lvl="0"/>
            <a:r>
              <a:rPr lang="en-US" sz="2400" dirty="0"/>
              <a:t>Attendance to all assigned virtual classes is mandatory </a:t>
            </a:r>
          </a:p>
          <a:p>
            <a:pPr lvl="0"/>
            <a:r>
              <a:rPr lang="en-US" sz="2400" dirty="0"/>
              <a:t>Virtual assignments are submitted weekly</a:t>
            </a:r>
          </a:p>
          <a:p>
            <a:pPr lvl="0"/>
            <a:r>
              <a:rPr lang="en-US" sz="2400" dirty="0"/>
              <a:t>Parents may need to assist students with logging in (primary students may need more assistance)</a:t>
            </a:r>
          </a:p>
          <a:p>
            <a:pPr lvl="0"/>
            <a:r>
              <a:rPr lang="en-US" sz="2400" dirty="0"/>
              <a:t>WSE will have an in-house technology team to assist parents with technology issues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Virtual School Information – Enrollment – Lakeview Public Schools">
            <a:extLst>
              <a:ext uri="{FF2B5EF4-FFF2-40B4-BE49-F238E27FC236}">
                <a16:creationId xmlns:a16="http://schemas.microsoft.com/office/drawing/2014/main" id="{E141E3E9-B8C4-E344-9594-117AD375A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097" y="4772025"/>
            <a:ext cx="67691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957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DA4E1-2C25-EA40-B79A-18103EDD4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592" y="179832"/>
            <a:ext cx="10058400" cy="1609344"/>
          </a:xfrm>
        </p:spPr>
        <p:txBody>
          <a:bodyPr/>
          <a:lstStyle/>
          <a:p>
            <a:r>
              <a:rPr lang="en-US" dirty="0"/>
              <a:t>Virtual Instruction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DB287-38CF-074D-8335-339A88EB4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006" y="1574869"/>
            <a:ext cx="10848883" cy="4867971"/>
          </a:xfrm>
        </p:spPr>
        <p:txBody>
          <a:bodyPr/>
          <a:lstStyle/>
          <a:p>
            <a:r>
              <a:rPr lang="en-US" dirty="0"/>
              <a:t>ELA – 2 hours (Teacher Led Instruction)</a:t>
            </a:r>
          </a:p>
          <a:p>
            <a:pPr lvl="1"/>
            <a:r>
              <a:rPr lang="en-US" dirty="0"/>
              <a:t>45 min (30 min reflective writing, 15 min reading daily)</a:t>
            </a:r>
          </a:p>
          <a:p>
            <a:r>
              <a:rPr lang="en-US" dirty="0"/>
              <a:t>Math – 1 hour</a:t>
            </a:r>
          </a:p>
          <a:p>
            <a:r>
              <a:rPr lang="en-US" dirty="0"/>
              <a:t>Science – 30 min (M/W/F)</a:t>
            </a:r>
          </a:p>
          <a:p>
            <a:r>
              <a:rPr lang="en-US" dirty="0"/>
              <a:t>Social Studies – 30 min (T/Th)</a:t>
            </a:r>
          </a:p>
          <a:p>
            <a:r>
              <a:rPr lang="en-US" dirty="0"/>
              <a:t>Intervention – 45 min *</a:t>
            </a:r>
            <a:r>
              <a:rPr lang="en-US" dirty="0" err="1"/>
              <a:t>iReady</a:t>
            </a:r>
            <a:endParaRPr lang="en-US" dirty="0"/>
          </a:p>
          <a:p>
            <a:r>
              <a:rPr lang="en-US" dirty="0"/>
              <a:t>Support Classes – 30 min </a:t>
            </a:r>
          </a:p>
          <a:p>
            <a:r>
              <a:rPr lang="en-US" i="1" dirty="0"/>
              <a:t>*Instructional times are per day (see pg. 25 of Reentry Plan)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 descr="Virtual School Information – Enrollment – Lakeview Public Schools">
            <a:extLst>
              <a:ext uri="{FF2B5EF4-FFF2-40B4-BE49-F238E27FC236}">
                <a16:creationId xmlns:a16="http://schemas.microsoft.com/office/drawing/2014/main" id="{7E782516-89E2-7343-A5F2-10FB2F161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097" y="4886325"/>
            <a:ext cx="67691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076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6B7EC-7A52-F54A-BA51-EB67AF43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45" y="263915"/>
            <a:ext cx="10058400" cy="1609344"/>
          </a:xfrm>
        </p:spPr>
        <p:txBody>
          <a:bodyPr/>
          <a:lstStyle/>
          <a:p>
            <a:r>
              <a:rPr lang="en-US" dirty="0"/>
              <a:t>Virtual Instruction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36D5E-248F-BE41-B7EA-F183420F4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517" y="1669462"/>
            <a:ext cx="10058400" cy="40507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WSE teachers will provide Virtual Instruction for WSE children </a:t>
            </a:r>
          </a:p>
          <a:p>
            <a:pPr lvl="0"/>
            <a:r>
              <a:rPr lang="en-US" sz="2400" dirty="0"/>
              <a:t>Students will receive feedback weekly </a:t>
            </a:r>
          </a:p>
          <a:p>
            <a:pPr lvl="0"/>
            <a:r>
              <a:rPr lang="en-US" sz="2400" dirty="0"/>
              <a:t>Virtual teachers will hold weekly office hours to support students</a:t>
            </a:r>
          </a:p>
          <a:p>
            <a:pPr lvl="0"/>
            <a:r>
              <a:rPr lang="en-US" sz="2400" dirty="0"/>
              <a:t>SPED instruction will depend on IEP to determine time on task and modifications, related services, and other supports</a:t>
            </a:r>
          </a:p>
          <a:p>
            <a:endParaRPr lang="en-US" dirty="0"/>
          </a:p>
        </p:txBody>
      </p:sp>
      <p:pic>
        <p:nvPicPr>
          <p:cNvPr id="4" name="Picture 2" descr="Virtual School Information – Enrollment – Lakeview Public Schools">
            <a:extLst>
              <a:ext uri="{FF2B5EF4-FFF2-40B4-BE49-F238E27FC236}">
                <a16:creationId xmlns:a16="http://schemas.microsoft.com/office/drawing/2014/main" id="{1B089B20-5DF0-A845-AC1B-CF621F87F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097" y="4772025"/>
            <a:ext cx="67691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12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54E41-4843-499F-8957-147FF8230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expect from WSE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94835-618C-43F3-BF3E-81B04C54D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839" y="1869738"/>
            <a:ext cx="11182524" cy="405079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sz="2800" dirty="0"/>
              <a:t>School Procedures Videos (August)</a:t>
            </a:r>
          </a:p>
          <a:p>
            <a:r>
              <a:rPr lang="en-US" sz="2800" dirty="0"/>
              <a:t>Virtual School Procedures (August)</a:t>
            </a:r>
          </a:p>
          <a:p>
            <a:r>
              <a:rPr lang="en-US" sz="2800" dirty="0"/>
              <a:t>On-Going Parent Information/Listening Sessions (August)</a:t>
            </a:r>
          </a:p>
          <a:p>
            <a:r>
              <a:rPr lang="en-US" sz="2800" dirty="0"/>
              <a:t>In-house Technology Team to support virtual learners and parents</a:t>
            </a:r>
          </a:p>
          <a:p>
            <a:r>
              <a:rPr lang="en-US" sz="2800" dirty="0"/>
              <a:t>Virtual events to keep our community connected </a:t>
            </a:r>
          </a:p>
          <a:p>
            <a:r>
              <a:rPr lang="en-US" sz="2800" dirty="0"/>
              <a:t>New to WSE Meeting (August) 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2600" dirty="0"/>
              <a:t>We are committed to your child’s safety and providing a high quality, fun, and engaging education whether virtual or in-person! </a:t>
            </a:r>
          </a:p>
        </p:txBody>
      </p:sp>
    </p:spTree>
    <p:extLst>
      <p:ext uri="{BB962C8B-B14F-4D97-AF65-F5344CB8AC3E}">
        <p14:creationId xmlns:p14="http://schemas.microsoft.com/office/powerpoint/2010/main" val="964309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nterview Questions and Answers – Phone Interview">
            <a:extLst>
              <a:ext uri="{FF2B5EF4-FFF2-40B4-BE49-F238E27FC236}">
                <a16:creationId xmlns:a16="http://schemas.microsoft.com/office/drawing/2014/main" id="{8A84B282-227F-A442-B220-3149659CE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82" y="1944215"/>
            <a:ext cx="5276573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A0366B-7F86-4C47-BB04-7D45D82F8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244" y="322735"/>
            <a:ext cx="10058400" cy="1609344"/>
          </a:xfrm>
        </p:spPr>
        <p:txBody>
          <a:bodyPr/>
          <a:lstStyle/>
          <a:p>
            <a:r>
              <a:rPr lang="en-US" dirty="0"/>
              <a:t>Questions &amp; Answers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EFCF8D-22AB-664C-AF2B-81D5681F6E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2355" y="1854437"/>
            <a:ext cx="6227428" cy="4084766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200" dirty="0"/>
              <a:t>Contact Information:</a:t>
            </a:r>
          </a:p>
          <a:p>
            <a:pPr marL="0" indent="0" algn="ctr">
              <a:buNone/>
            </a:pPr>
            <a:r>
              <a:rPr lang="en-US" sz="3200" dirty="0">
                <a:hlinkClick r:id="rId3"/>
              </a:rPr>
              <a:t>BreedenBK@scsk12.org</a:t>
            </a: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>
              <a:latin typeface="Bookman Old Style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NEW STUDENTS CAN EMAIL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ICHOOSE@SCSK12.ORG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TO REQUEST A POWERSCHOOL ACCOUNT FOR 2020-21 REGISTRATION.</a:t>
            </a:r>
          </a:p>
          <a:p>
            <a:pPr marL="0" indent="0" algn="ctr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18185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E5E83-8515-024F-B87F-1601F7B8E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>
                <a:latin typeface="Bauhaus 93" panose="04030905020B02020C02" pitchFamily="82" charset="0"/>
              </a:rPr>
              <a:t>Our Norms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7F75C3E-349E-4F67-A55F-04B6D55436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8881788"/>
              </p:ext>
            </p:extLst>
          </p:nvPr>
        </p:nvGraphicFramePr>
        <p:xfrm>
          <a:off x="838200" y="484632"/>
          <a:ext cx="10515600" cy="6084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3094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e Open Road – The Hultian">
            <a:extLst>
              <a:ext uri="{FF2B5EF4-FFF2-40B4-BE49-F238E27FC236}">
                <a16:creationId xmlns:a16="http://schemas.microsoft.com/office/drawing/2014/main" id="{C8DE87B1-78E2-C34E-952E-BC72C87E4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96" y="1145628"/>
            <a:ext cx="11101933" cy="5712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25A36A-BE91-DA46-A650-9AA4E861AB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Purpose</a:t>
            </a:r>
            <a:r>
              <a:rPr lang="en-US" sz="3600" dirty="0"/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B68F2-0365-4944-A1B8-8324116F31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Ask questions to better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understand</a:t>
            </a:r>
            <a:r>
              <a:rPr lang="en-US" sz="2400" dirty="0"/>
              <a:t> the SCS &amp; WSE plans for school reentry </a:t>
            </a:r>
          </a:p>
          <a:p>
            <a:r>
              <a:rPr lang="en-US" sz="2400" dirty="0"/>
              <a:t>Offer thoughtful suggestions that will help enhance the plan for school reentry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C4EFDC-E1B3-5B4E-93AE-2296B540A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Outcomes</a:t>
            </a:r>
            <a:r>
              <a:rPr lang="en-US" sz="3200" dirty="0"/>
              <a:t> 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D4B68C-3F42-5041-8BB0-7B26F0136D2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Review plans for returning to school to gain better clarity about school reentry</a:t>
            </a: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Provide available answers to questions asked</a:t>
            </a: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Capture unanswered questions to share with SCS and/or adjust plan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D158ADE-024B-F34F-9DA7-1881E1A87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96" y="0"/>
            <a:ext cx="10058400" cy="1609344"/>
          </a:xfrm>
        </p:spPr>
        <p:txBody>
          <a:bodyPr/>
          <a:lstStyle/>
          <a:p>
            <a:r>
              <a:rPr lang="en-US" dirty="0"/>
              <a:t>Purpose &amp; Outcomes</a:t>
            </a:r>
          </a:p>
        </p:txBody>
      </p:sp>
    </p:spTree>
    <p:extLst>
      <p:ext uri="{BB962C8B-B14F-4D97-AF65-F5344CB8AC3E}">
        <p14:creationId xmlns:p14="http://schemas.microsoft.com/office/powerpoint/2010/main" val="221659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E3C70-0106-3241-9101-5C75D732A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679" y="484632"/>
            <a:ext cx="10599742" cy="1609344"/>
          </a:xfrm>
        </p:spPr>
        <p:txBody>
          <a:bodyPr>
            <a:normAutofit fontScale="90000"/>
          </a:bodyPr>
          <a:lstStyle/>
          <a:p>
            <a:r>
              <a:rPr lang="en-US" sz="6000" i="1" dirty="0">
                <a:latin typeface="Bodoni 72 Oldstyle Book" pitchFamily="2" charset="0"/>
              </a:rPr>
              <a:t>We are WSE Leaders!</a:t>
            </a:r>
            <a:br>
              <a:rPr lang="en-US" sz="6000" i="1" dirty="0">
                <a:latin typeface="Bodoni 72 Oldstyle Book" pitchFamily="2" charset="0"/>
              </a:rPr>
            </a:br>
            <a:endParaRPr lang="en-US" sz="6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FAFB3F-DE4E-478C-9ECA-E9FAAE5A7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629128C-55AD-4567-827C-761127AD45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902053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407B1BB6-7697-B246-93DD-F7B11DB725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04829" y="6035040"/>
            <a:ext cx="966952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60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D415E-5E48-984C-8006-E4719FA39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42" y="155115"/>
            <a:ext cx="10515600" cy="1325563"/>
          </a:xfrm>
        </p:spPr>
        <p:txBody>
          <a:bodyPr/>
          <a:lstStyle/>
          <a:p>
            <a:r>
              <a:rPr lang="en-US" dirty="0"/>
              <a:t>General Overview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495A9-E11B-B94E-B3C3-8FA93BD61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663" y="1480678"/>
            <a:ext cx="11942957" cy="56759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2020-21 school year will begin August 31 for all students. </a:t>
            </a: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 options for beginning school in August (Virtual or In-Person)</a:t>
            </a:r>
          </a:p>
          <a:p>
            <a:pPr lvl="1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Make selection in Power School (Committed through 1</a:t>
            </a:r>
            <a:r>
              <a:rPr 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semester)</a:t>
            </a: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Face Masks must be worn by all children &amp; adults in the building at all times</a:t>
            </a: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Faculty, staff, and Students with 100.4+  temp cannot attend school until cleared</a:t>
            </a: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Currently we have ELOP for before and after KK-5th/Y-Care as our PreK aftercare program provider</a:t>
            </a: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After-School activities will have to be decided per each activity for safety</a:t>
            </a: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Field Trips are canceled through the 1</a:t>
            </a:r>
            <a:r>
              <a:rPr 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semester 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8466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7C859-0FF6-0249-80BC-C981462F1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65" y="-656"/>
            <a:ext cx="10515600" cy="1325563"/>
          </a:xfrm>
        </p:spPr>
        <p:txBody>
          <a:bodyPr/>
          <a:lstStyle/>
          <a:p>
            <a:r>
              <a:rPr lang="en-US" dirty="0"/>
              <a:t>Building Safety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18DBE-65C6-3946-B994-EEE5A4B48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165" y="1425575"/>
            <a:ext cx="11819047" cy="52324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 dirty="0"/>
              <a:t>Minimum furniture will be in the classroom to maximize space</a:t>
            </a:r>
          </a:p>
          <a:p>
            <a:r>
              <a:rPr lang="en-US" sz="2400" dirty="0"/>
              <a:t>*Currently about 14 – 18 children can socially distance in a classroom depending on grade level and classroom</a:t>
            </a:r>
          </a:p>
          <a:p>
            <a:r>
              <a:rPr lang="en-US" sz="2400" dirty="0"/>
              <a:t>Floor decals are being provided by SCS to help children maintain social distance in hallway</a:t>
            </a:r>
          </a:p>
          <a:p>
            <a:pPr lvl="1"/>
            <a:r>
              <a:rPr lang="en-US" sz="2000" dirty="0"/>
              <a:t>Additional signs in hallways, restrooms, etc.  </a:t>
            </a:r>
          </a:p>
          <a:p>
            <a:pPr lvl="1"/>
            <a:r>
              <a:rPr lang="en-US" sz="2000" dirty="0"/>
              <a:t>Stop signs throughout building strategically placed to help line leaders know where to go and stop</a:t>
            </a:r>
          </a:p>
          <a:p>
            <a:r>
              <a:rPr lang="en-US" sz="2400" dirty="0"/>
              <a:t>Hand Sanitizing stations will be strategically placed to ensure that high traffic areas are safe. </a:t>
            </a:r>
          </a:p>
          <a:p>
            <a:r>
              <a:rPr lang="en-US" sz="2400" dirty="0"/>
              <a:t>Isolation room monitored by WSE staff if one of our children becomes ill during the day.</a:t>
            </a:r>
          </a:p>
          <a:p>
            <a:r>
              <a:rPr lang="en-US" sz="2400"/>
              <a:t>Aramark staff </a:t>
            </a:r>
            <a:r>
              <a:rPr lang="en-US" sz="2400" dirty="0"/>
              <a:t>clean high traffic areas and restrooms throughout the day</a:t>
            </a:r>
          </a:p>
          <a:p>
            <a:pPr lvl="1"/>
            <a:r>
              <a:rPr lang="en-US" sz="2000" dirty="0"/>
              <a:t>Daily deep clean/disinfecting of all classrooms each day after building is cleared</a:t>
            </a:r>
          </a:p>
        </p:txBody>
      </p:sp>
      <p:pic>
        <p:nvPicPr>
          <p:cNvPr id="6148" name="Picture 4" descr="5 Ways to Motivate Employees to Follow Your Safety Program | Staff ...">
            <a:extLst>
              <a:ext uri="{FF2B5EF4-FFF2-40B4-BE49-F238E27FC236}">
                <a16:creationId xmlns:a16="http://schemas.microsoft.com/office/drawing/2014/main" id="{955FF3E1-1E8B-AC4F-9438-5BCDC9916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838" y="142875"/>
            <a:ext cx="2619374" cy="167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788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oom with a desk and chair&#10;&#10;Description automatically generated">
            <a:extLst>
              <a:ext uri="{FF2B5EF4-FFF2-40B4-BE49-F238E27FC236}">
                <a16:creationId xmlns:a16="http://schemas.microsoft.com/office/drawing/2014/main" id="{63F3EC77-E26B-4474-A432-21D05DB3EE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30211"/>
          <a:stretch/>
        </p:blipFill>
        <p:spPr>
          <a:xfrm>
            <a:off x="0" y="10"/>
            <a:ext cx="6206248" cy="6857990"/>
          </a:xfrm>
          <a:prstGeom prst="rect">
            <a:avLst/>
          </a:prstGeom>
        </p:spPr>
      </p:pic>
      <p:pic>
        <p:nvPicPr>
          <p:cNvPr id="8" name="Picture 7" descr="A desk with a computer and a chair in a room&#10;&#10;Description automatically generated">
            <a:extLst>
              <a:ext uri="{FF2B5EF4-FFF2-40B4-BE49-F238E27FC236}">
                <a16:creationId xmlns:a16="http://schemas.microsoft.com/office/drawing/2014/main" id="{D296E4C3-DFF3-45CA-AE35-48AB755479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4186"/>
          <a:stretch/>
        </p:blipFill>
        <p:spPr>
          <a:xfrm>
            <a:off x="6420255" y="1"/>
            <a:ext cx="5771745" cy="3346704"/>
          </a:xfrm>
          <a:prstGeom prst="rect">
            <a:avLst/>
          </a:prstGeom>
        </p:spPr>
      </p:pic>
      <p:pic>
        <p:nvPicPr>
          <p:cNvPr id="4" name="Picture 3" descr="A chair in a room&#10;&#10;Description automatically generated">
            <a:extLst>
              <a:ext uri="{FF2B5EF4-FFF2-40B4-BE49-F238E27FC236}">
                <a16:creationId xmlns:a16="http://schemas.microsoft.com/office/drawing/2014/main" id="{22D3D065-BFD7-4D4B-9685-47B0F8900A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3" b="4186"/>
          <a:stretch/>
        </p:blipFill>
        <p:spPr>
          <a:xfrm>
            <a:off x="6420255" y="3511296"/>
            <a:ext cx="5771745" cy="334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64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2527B-7FD8-4F0F-B90C-A2CECBB1C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19 Exposure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741A2-D0B5-4D73-A59F-81F2BFA22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28" y="1785848"/>
            <a:ext cx="11345859" cy="4587520"/>
          </a:xfrm>
        </p:spPr>
        <p:txBody>
          <a:bodyPr/>
          <a:lstStyle/>
          <a:p>
            <a:r>
              <a:rPr lang="en-US" dirty="0"/>
              <a:t>When a school experiences exposure to the virus, the District will consult with public health officials to determine if the school needs to close completely or if a portion of the school needs to be blocked off for deep cleaning. </a:t>
            </a:r>
          </a:p>
          <a:p>
            <a:endParaRPr lang="en-US" dirty="0"/>
          </a:p>
          <a:p>
            <a:r>
              <a:rPr lang="en-US" dirty="0"/>
              <a:t>When schools close, all students will learn virtually on the device provided to them with Microsoft Teams and their classroom teacher. </a:t>
            </a:r>
          </a:p>
          <a:p>
            <a:endParaRPr lang="en-US" dirty="0"/>
          </a:p>
          <a:p>
            <a:r>
              <a:rPr lang="en-US" dirty="0"/>
              <a:t>Principals will advise teachers and parents of the daily virtual learning schedule should the school have to close. </a:t>
            </a:r>
          </a:p>
          <a:p>
            <a:endParaRPr lang="en-US" dirty="0"/>
          </a:p>
          <a:p>
            <a:r>
              <a:rPr lang="en-US" dirty="0"/>
              <a:t>Teachers will provide live instruction each day, provide and grade assignments, etc., just as they would in a regular school day. </a:t>
            </a:r>
          </a:p>
        </p:txBody>
      </p:sp>
    </p:spTree>
    <p:extLst>
      <p:ext uri="{BB962C8B-B14F-4D97-AF65-F5344CB8AC3E}">
        <p14:creationId xmlns:p14="http://schemas.microsoft.com/office/powerpoint/2010/main" val="910726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427A3-2C30-304F-B652-9FF4D7E90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780" y="0"/>
            <a:ext cx="10058400" cy="1609344"/>
          </a:xfrm>
        </p:spPr>
        <p:txBody>
          <a:bodyPr/>
          <a:lstStyle/>
          <a:p>
            <a:r>
              <a:rPr lang="en-US" dirty="0"/>
              <a:t>In-School Operations </a:t>
            </a:r>
          </a:p>
        </p:txBody>
      </p:sp>
      <p:pic>
        <p:nvPicPr>
          <p:cNvPr id="4098" name="Picture 2" descr="Kids Walking To School Clipart Images Illustrations Vecr ...">
            <a:extLst>
              <a:ext uri="{FF2B5EF4-FFF2-40B4-BE49-F238E27FC236}">
                <a16:creationId xmlns:a16="http://schemas.microsoft.com/office/drawing/2014/main" id="{87077D4F-B5C6-FC41-BF02-589B558CC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0"/>
            <a:ext cx="36623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9EF4D-D117-6845-9FC5-9CE955EC2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780" y="1291090"/>
            <a:ext cx="11384910" cy="489950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lvl="0"/>
            <a:r>
              <a:rPr lang="en-US" dirty="0"/>
              <a:t>Temperature checks for all students and staff before entering building</a:t>
            </a:r>
          </a:p>
          <a:p>
            <a:pPr lvl="0"/>
            <a:r>
              <a:rPr lang="en-US" dirty="0"/>
              <a:t>All students and staff wear masks/face guards during the school day</a:t>
            </a:r>
          </a:p>
          <a:p>
            <a:pPr lvl="0"/>
            <a:r>
              <a:rPr lang="en-US" dirty="0"/>
              <a:t>Sanitizing stations throughout the building</a:t>
            </a:r>
          </a:p>
          <a:p>
            <a:pPr lvl="0"/>
            <a:r>
              <a:rPr lang="en-US" dirty="0"/>
              <a:t>Limited transitions for students</a:t>
            </a:r>
          </a:p>
          <a:p>
            <a:pPr lvl="0"/>
            <a:r>
              <a:rPr lang="en-US" dirty="0"/>
              <a:t>Cohorts of students use specific routes in the building  </a:t>
            </a:r>
          </a:p>
          <a:p>
            <a:r>
              <a:rPr lang="en-US" dirty="0"/>
              <a:t>Cubby areas will not be utilized</a:t>
            </a:r>
          </a:p>
          <a:p>
            <a:r>
              <a:rPr lang="en-US" dirty="0"/>
              <a:t>Minimal use of cafeteria for breakfast and lunch</a:t>
            </a:r>
          </a:p>
          <a:p>
            <a:r>
              <a:rPr lang="en-US" dirty="0"/>
              <a:t>Remaining lunchroom classes will occur in classroom or outside when possible</a:t>
            </a:r>
          </a:p>
          <a:p>
            <a:pPr lvl="0"/>
            <a:r>
              <a:rPr lang="en-US" dirty="0"/>
              <a:t>No sharing of school supplies </a:t>
            </a:r>
          </a:p>
          <a:p>
            <a:pPr lvl="0"/>
            <a:r>
              <a:rPr lang="en-US" dirty="0"/>
              <a:t>Arrival/Dismissal procedures altered to social distance</a:t>
            </a:r>
          </a:p>
          <a:p>
            <a:pPr lvl="0"/>
            <a:r>
              <a:rPr lang="en-US" dirty="0"/>
              <a:t>Floor decals and wall signage to show students social distancing guidelines throughout the building </a:t>
            </a:r>
          </a:p>
          <a:p>
            <a:r>
              <a:rPr lang="en-US" dirty="0"/>
              <a:t>ELOP Before &amp; After Care/ Y-Care After Care (Time TBD)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5426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01BD2335A78043BD606498AB65C23C" ma:contentTypeVersion="8" ma:contentTypeDescription="Create a new document." ma:contentTypeScope="" ma:versionID="478d3ce81fef60cce68e880cc8d70a44">
  <xsd:schema xmlns:xsd="http://www.w3.org/2001/XMLSchema" xmlns:xs="http://www.w3.org/2001/XMLSchema" xmlns:p="http://schemas.microsoft.com/office/2006/metadata/properties" xmlns:ns3="2411c033-045c-450b-a965-90bb475bcb9e" xmlns:ns4="db0f3c1c-6cf0-4eca-9e73-0d861f6863b9" targetNamespace="http://schemas.microsoft.com/office/2006/metadata/properties" ma:root="true" ma:fieldsID="ed4be5b2c82564b764c67612293b9a86" ns3:_="" ns4:_="">
    <xsd:import namespace="2411c033-045c-450b-a965-90bb475bcb9e"/>
    <xsd:import namespace="db0f3c1c-6cf0-4eca-9e73-0d861f6863b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11c033-045c-450b-a965-90bb475bcb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0f3c1c-6cf0-4eca-9e73-0d861f6863b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E076EE-6E6B-433F-9EB0-3A66126BD5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5E5D1A-285A-4979-972D-CA02994798D1}">
  <ds:schemaRefs>
    <ds:schemaRef ds:uri="http://schemas.microsoft.com/office/2006/metadata/properties"/>
    <ds:schemaRef ds:uri="db0f3c1c-6cf0-4eca-9e73-0d861f6863b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2411c033-045c-450b-a965-90bb475bcb9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D8FF0D2-E3CE-43F3-85B6-5F35788D7C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11c033-045c-450b-a965-90bb475bcb9e"/>
    <ds:schemaRef ds:uri="db0f3c1c-6cf0-4eca-9e73-0d861f6863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948</Words>
  <Application>Microsoft Macintosh PowerPoint</Application>
  <PresentationFormat>Widescreen</PresentationFormat>
  <Paragraphs>107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Bauhaus 93</vt:lpstr>
      <vt:lpstr>Bodoni 72 Oldstyle Book</vt:lpstr>
      <vt:lpstr>Bookman Old Style</vt:lpstr>
      <vt:lpstr>Calibri</vt:lpstr>
      <vt:lpstr>Century Gothic</vt:lpstr>
      <vt:lpstr>Rockwell Extra Bold</vt:lpstr>
      <vt:lpstr>Wingdings</vt:lpstr>
      <vt:lpstr>Wood Type</vt:lpstr>
      <vt:lpstr>WHITE STATION ELEMENTARY </vt:lpstr>
      <vt:lpstr>Our Norms</vt:lpstr>
      <vt:lpstr>Purpose &amp; Outcomes</vt:lpstr>
      <vt:lpstr>We are WSE Leaders! </vt:lpstr>
      <vt:lpstr>General Overview </vt:lpstr>
      <vt:lpstr>Building Safety Measures</vt:lpstr>
      <vt:lpstr>PowerPoint Presentation</vt:lpstr>
      <vt:lpstr>COVID 19 Exposure</vt:lpstr>
      <vt:lpstr>In-School Operations </vt:lpstr>
      <vt:lpstr>In-School Instruction </vt:lpstr>
      <vt:lpstr>Virtual School Operations </vt:lpstr>
      <vt:lpstr>Virtual Instruction </vt:lpstr>
      <vt:lpstr>Virtual Instruction </vt:lpstr>
      <vt:lpstr>What to expect from WSE</vt:lpstr>
      <vt:lpstr>Questions &amp; Answers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IDLEWILD ELEMENTARY</dc:title>
  <dc:creator>JONATHAN E HUMPHREY</dc:creator>
  <cp:lastModifiedBy>Microsoft Office User</cp:lastModifiedBy>
  <cp:revision>66</cp:revision>
  <dcterms:created xsi:type="dcterms:W3CDTF">2020-07-13T13:11:29Z</dcterms:created>
  <dcterms:modified xsi:type="dcterms:W3CDTF">2020-07-21T23:25:37Z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0x010100D401BD2335A78043BD606498AB65C23C</vt:lpwstr>
  </property>
</Properties>
</file>